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70AEFC-A5B5-498E-887E-A8C31CA3A64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A1A3C3-916B-4B51-9E3F-9310AE91DB1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BB3E2C-61D3-40CD-91D9-3B8D510EEC4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A94A2E-27C4-443C-9EC4-8BF1636B011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5CCC36-E0BC-46C0-8831-4E91402DB8B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FDA53AC-5048-4D8A-B442-BB222B5D5E3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319693-51A5-468B-983C-EDF3DA34324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C936FB-3FEA-4AD9-8BAE-EA15E253897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CF5179-A3C9-4A01-A460-E404823A165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206111-39AB-4399-AB47-CD0544AE1DA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F0BC48A-75B9-42BD-8D40-F1A372725C8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00B471-E743-433A-9BED-EA5AE15B481F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369249-2551-4035-A703-56C1F719A2A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5498A4-F689-40C9-956D-502C866C3A0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470430-53C5-4C62-82A8-76CE5E8118F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E79CEC-A9CD-4528-81E4-76AAD9C0E99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C525F9-C23C-4F36-A0F5-D3FCC242960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E6DAEEF-245D-4B19-AC1C-FF1DE02B7D3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6338E2A-F81D-4C33-9655-CD12BF9DF78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8A04170-C8B0-474E-8E33-E48639038725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DDEE450-6FBE-47DA-9DF8-27F77F35734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0B69A94-D618-4E9E-90F3-47A041902A0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D6571D-C0B8-4B05-90F7-9433DF13789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D2A2942-3691-4D74-81CE-4D8C22A2C5E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3FEE261-AFFC-4792-81D0-C93D4D0BC0F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E149C95-3008-4F0C-9C10-457C25EAE21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0FA6D9E-0356-480D-919F-D7731DA440D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4E96D12-C3A3-4A48-AF9F-AF7AA652DB3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A91F19C-1985-4326-B77E-DFFA177B3613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6EA5A9B-F5CB-46AF-B64E-E4098757A0A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00F20B6-79AA-45CA-A774-4A897EBDF53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8DD4790-F26E-47F6-B893-467EF228146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E11DEAC-1DE0-4070-A8E5-4F414F11AC9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B93D265-32AA-44C8-AB6A-65BEB2C4941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461FE9D-59AA-499D-8379-E4287B937E9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26E103-2E88-4E50-8EA2-042A06FA4AE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D834A56-9660-4E62-A23A-5C0690B0700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1621F95-F235-452C-8F03-C51B72B4265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C87E6DE-12A5-485C-8C7E-A6D65CD3017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49ADA01-D83B-4295-88DF-CE646DD4BC0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7AAA970-06FC-4F16-A3B3-FFEA28BA9FA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5E523F4-59AB-4B5C-BC46-A6CF879EB2B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2D060B0-7867-47B8-981E-074A47E829D4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07AC6C-AE3D-4822-B8AE-3EAC47DDAA8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F9DDB6-D2E5-4362-BA05-CDAA86336BC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4261D6-5DEC-4F61-9546-973335DF7D1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437C2C-1C88-49C5-B159-173EBCA1A78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EA2D39-AD7F-4DC1-B884-DC23472ADDE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957BE04-A7FD-40C4-9148-DDD28EEE63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21921A3-AEFF-4A5E-8118-925287636B3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0DD41D-BD06-485F-8EC9-0F64609FE08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9B5D53E-693D-4D55-B75C-F83D5B6C89A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165" name="Содержимое 3" descr="images (1).jpg"/>
          <p:cNvPicPr/>
          <p:nvPr/>
        </p:nvPicPr>
        <p:blipFill>
          <a:blip r:embed="rId2" cstate="print"/>
          <a:stretch/>
        </p:blipFill>
        <p:spPr>
          <a:xfrm>
            <a:off x="0" y="-285840"/>
            <a:ext cx="10488240" cy="7896240"/>
          </a:xfrm>
          <a:prstGeom prst="rect">
            <a:avLst/>
          </a:prstGeom>
          <a:ln w="0">
            <a:noFill/>
          </a:ln>
        </p:spPr>
      </p:pic>
      <p:sp>
        <p:nvSpPr>
          <p:cNvPr id="166" name="TextBox 5"/>
          <p:cNvSpPr/>
          <p:nvPr/>
        </p:nvSpPr>
        <p:spPr>
          <a:xfrm>
            <a:off x="1285920" y="23572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TextBox 6"/>
          <p:cNvSpPr/>
          <p:nvPr/>
        </p:nvSpPr>
        <p:spPr>
          <a:xfrm>
            <a:off x="500040" y="142920"/>
            <a:ext cx="907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Муниципальное бюджетное дошкольное образовательное учреждение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«Новокараканский детский сад общеразвивающего вида»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8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TextBox 7"/>
          <p:cNvSpPr/>
          <p:nvPr/>
        </p:nvSpPr>
        <p:spPr>
          <a:xfrm>
            <a:off x="6929280" y="4786200"/>
            <a:ext cx="2214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Воспитатели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младшей группы: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Савина Н.В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Васильева Е.Н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0" name="TextBox 8"/>
          <p:cNvSpPr/>
          <p:nvPr/>
        </p:nvSpPr>
        <p:spPr>
          <a:xfrm>
            <a:off x="1071360" y="1357200"/>
            <a:ext cx="771444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Экологические сказки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1" name="TextBox 9"/>
          <p:cNvSpPr/>
          <p:nvPr/>
        </p:nvSpPr>
        <p:spPr>
          <a:xfrm>
            <a:off x="2786040" y="2143080"/>
            <a:ext cx="4302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(познавательно –творческий проект)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2" name="Рисунок 11" descr="images.jpg"/>
          <p:cNvPicPr/>
          <p:nvPr/>
        </p:nvPicPr>
        <p:blipFill>
          <a:blip r:embed="rId3" cstate="print"/>
          <a:stretch/>
        </p:blipFill>
        <p:spPr>
          <a:xfrm>
            <a:off x="285840" y="3000240"/>
            <a:ext cx="3239280" cy="3527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sp>
        <p:nvSpPr>
          <p:cNvPr id="173" name="TextBox 10"/>
          <p:cNvSpPr/>
          <p:nvPr/>
        </p:nvSpPr>
        <p:spPr>
          <a:xfrm>
            <a:off x="5077440" y="6488640"/>
            <a:ext cx="774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2023 г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37" name="Содержимое 6" descr="IMG_20190923_113128.jpg"/>
          <p:cNvPicPr/>
          <p:nvPr/>
        </p:nvPicPr>
        <p:blipFill>
          <a:blip r:embed="rId2" cstate="print"/>
          <a:stretch/>
        </p:blipFill>
        <p:spPr>
          <a:xfrm>
            <a:off x="2874240" y="1600200"/>
            <a:ext cx="3394800" cy="45252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C:\Users\ррррр\Downloads\images (1).jpg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39" name="TextBox 4"/>
          <p:cNvSpPr/>
          <p:nvPr/>
        </p:nvSpPr>
        <p:spPr>
          <a:xfrm>
            <a:off x="2214720" y="214200"/>
            <a:ext cx="44316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Работа с детьми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40" name="Рисунок 9" descr="IMG_20191018_105313.jpg"/>
          <p:cNvPicPr/>
          <p:nvPr/>
        </p:nvPicPr>
        <p:blipFill>
          <a:blip r:embed="rId4" cstate="print"/>
          <a:stretch/>
        </p:blipFill>
        <p:spPr>
          <a:xfrm>
            <a:off x="7072200" y="142920"/>
            <a:ext cx="1856520" cy="178524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sp>
        <p:nvSpPr>
          <p:cNvPr id="241" name="TextBox 12"/>
          <p:cNvSpPr/>
          <p:nvPr/>
        </p:nvSpPr>
        <p:spPr>
          <a:xfrm>
            <a:off x="297000" y="615960"/>
            <a:ext cx="5643000" cy="28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Чтение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экологических сказок;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Наблюдения, целевые прогулки;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Прослушивание музыкальных произведений;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Заучивание стихотворений;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Отгадывание загадок;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Дидактические игры;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Подвижные игры;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Экологические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акции: «Сбор макулатуры».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42" name="Рисунок 23" descr="IMG_20200221_162517.jpg"/>
          <p:cNvPicPr/>
          <p:nvPr/>
        </p:nvPicPr>
        <p:blipFill>
          <a:blip r:embed="rId5" cstate="print"/>
          <a:stretch/>
        </p:blipFill>
        <p:spPr>
          <a:xfrm>
            <a:off x="3420000" y="3600000"/>
            <a:ext cx="1785240" cy="1856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sp>
        <p:nvSpPr>
          <p:cNvPr id="243" name="TextBox 24"/>
          <p:cNvSpPr/>
          <p:nvPr/>
        </p:nvSpPr>
        <p:spPr>
          <a:xfrm>
            <a:off x="785880" y="4357800"/>
            <a:ext cx="5571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4" name="Рисунок 25" descr="IMG_20200311_155537.jpg"/>
          <p:cNvPicPr/>
          <p:nvPr/>
        </p:nvPicPr>
        <p:blipFill>
          <a:blip r:embed="rId6" cstate="print"/>
          <a:stretch/>
        </p:blipFill>
        <p:spPr>
          <a:xfrm>
            <a:off x="6026040" y="180000"/>
            <a:ext cx="1713960" cy="1856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45" name="Рисунок 26" descr="IMG_20200311_161137.jpg"/>
          <p:cNvPicPr/>
          <p:nvPr/>
        </p:nvPicPr>
        <p:blipFill>
          <a:blip r:embed="rId7" cstate="print"/>
          <a:stretch/>
        </p:blipFill>
        <p:spPr>
          <a:xfrm>
            <a:off x="1800000" y="4721760"/>
            <a:ext cx="1642320" cy="1856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46" name="Рисунок 15" descr="IMG_20200325_170638.jpg"/>
          <p:cNvPicPr/>
          <p:nvPr/>
        </p:nvPicPr>
        <p:blipFill>
          <a:blip r:embed="rId8" cstate="print"/>
          <a:stretch/>
        </p:blipFill>
        <p:spPr>
          <a:xfrm>
            <a:off x="180000" y="3543480"/>
            <a:ext cx="1571040" cy="1856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47" name="Рисунок 7" descr="IMG_20190923_113128.jpg"/>
          <p:cNvPicPr/>
          <p:nvPr/>
        </p:nvPicPr>
        <p:blipFill>
          <a:blip r:embed="rId9" cstate="print"/>
          <a:stretch/>
        </p:blipFill>
        <p:spPr>
          <a:xfrm>
            <a:off x="6858000" y="1714320"/>
            <a:ext cx="2071080" cy="192816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48" name="Рисунок 10" descr="IMG_20200114_104752.jpg"/>
          <p:cNvPicPr/>
          <p:nvPr/>
        </p:nvPicPr>
        <p:blipFill>
          <a:blip r:embed="rId10" cstate="print"/>
          <a:stretch/>
        </p:blipFill>
        <p:spPr>
          <a:xfrm>
            <a:off x="6660000" y="3286800"/>
            <a:ext cx="1928160" cy="178524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49" name="Рисунок 11" descr="IMG_20200129_154036.jpg"/>
          <p:cNvPicPr/>
          <p:nvPr/>
        </p:nvPicPr>
        <p:blipFill>
          <a:blip r:embed="rId11" cstate="print"/>
          <a:stretch/>
        </p:blipFill>
        <p:spPr>
          <a:xfrm>
            <a:off x="6643800" y="5072040"/>
            <a:ext cx="2142360" cy="16423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50" name="Рисунок 21" descr="IMG_20200221_162412.jpg"/>
          <p:cNvPicPr/>
          <p:nvPr/>
        </p:nvPicPr>
        <p:blipFill>
          <a:blip r:embed="rId12" cstate="print"/>
          <a:stretch/>
        </p:blipFill>
        <p:spPr>
          <a:xfrm>
            <a:off x="5268960" y="4767840"/>
            <a:ext cx="1571040" cy="1856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52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53" name="TextBox 4"/>
          <p:cNvSpPr/>
          <p:nvPr/>
        </p:nvSpPr>
        <p:spPr>
          <a:xfrm>
            <a:off x="3071880" y="285840"/>
            <a:ext cx="34819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Работа с педагогами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54" name="TextBox 5"/>
          <p:cNvSpPr/>
          <p:nvPr/>
        </p:nvSpPr>
        <p:spPr>
          <a:xfrm>
            <a:off x="857160" y="928800"/>
            <a:ext cx="68572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МАСТЕР-КЛАСС для педагогов «Экологическая сказка как метод формирования экологической культуры воспитанников»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Анкетирование​ воспитателей.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6" name="Рисунок 5" descr="20230530_145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05000"/>
            <a:ext cx="2686050" cy="35814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Рисунок 6" descr="20230531_071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286000"/>
            <a:ext cx="2800350" cy="3733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56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-1764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57" name="TextBox 9"/>
          <p:cNvSpPr/>
          <p:nvPr/>
        </p:nvSpPr>
        <p:spPr>
          <a:xfrm>
            <a:off x="2071800" y="357120"/>
            <a:ext cx="5986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Наши достижения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58" name="Рисунок 257"/>
          <p:cNvPicPr/>
          <p:nvPr/>
        </p:nvPicPr>
        <p:blipFill>
          <a:blip r:embed="rId3" cstate="print"/>
          <a:srcRect t="13073" r="9104" b="10231"/>
          <a:stretch/>
        </p:blipFill>
        <p:spPr>
          <a:xfrm>
            <a:off x="1440000" y="989640"/>
            <a:ext cx="2339640" cy="351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59" name="Рисунок 258"/>
          <p:cNvPicPr/>
          <p:nvPr/>
        </p:nvPicPr>
        <p:blipFill>
          <a:blip r:embed="rId4" cstate="print"/>
          <a:srcRect l="8038" t="14051" r="11544" b="18097"/>
          <a:stretch/>
        </p:blipFill>
        <p:spPr>
          <a:xfrm>
            <a:off x="3780000" y="1799640"/>
            <a:ext cx="2159640" cy="324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60" name="Рисунок 259"/>
          <p:cNvPicPr/>
          <p:nvPr/>
        </p:nvPicPr>
        <p:blipFill>
          <a:blip r:embed="rId5" cstate="print"/>
          <a:srcRect l="9331" t="7871" r="6669" b="26247"/>
          <a:stretch/>
        </p:blipFill>
        <p:spPr>
          <a:xfrm>
            <a:off x="5940000" y="2160360"/>
            <a:ext cx="2581200" cy="35992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62" name="TextBox 2"/>
          <p:cNvSpPr/>
          <p:nvPr/>
        </p:nvSpPr>
        <p:spPr>
          <a:xfrm>
            <a:off x="2071800" y="214200"/>
            <a:ext cx="5643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Итоговый этап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3" name="TextBox 3"/>
          <p:cNvSpPr/>
          <p:nvPr/>
        </p:nvSpPr>
        <p:spPr>
          <a:xfrm>
            <a:off x="428760" y="928800"/>
            <a:ext cx="842904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Показ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экологической сказки «Колобок»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Презентация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проекта «Экологические сказки».</a:t>
            </a:r>
            <a:endParaRPr lang="ru-RU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Пополнение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предметно-развивающей среды.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 Сборник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экологических игр</a:t>
            </a:r>
            <a:endParaRPr lang="ru-RU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Сборник экологических сказок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 Вручение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грамот в конкурсе «Птичий домик»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64" name="Рисунок 4" descr="IMG_20200129_154058.jpg"/>
          <p:cNvPicPr/>
          <p:nvPr/>
        </p:nvPicPr>
        <p:blipFill>
          <a:blip r:embed="rId3" cstate="print"/>
          <a:stretch/>
        </p:blipFill>
        <p:spPr>
          <a:xfrm rot="21552000">
            <a:off x="321766" y="2838009"/>
            <a:ext cx="2682720" cy="24490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65" name="Рисунок 5" descr="IMG_20200325_145404.jpg"/>
          <p:cNvPicPr/>
          <p:nvPr/>
        </p:nvPicPr>
        <p:blipFill>
          <a:blip r:embed="rId4" cstate="print"/>
          <a:stretch/>
        </p:blipFill>
        <p:spPr>
          <a:xfrm rot="96000">
            <a:off x="3084681" y="3616776"/>
            <a:ext cx="2571120" cy="2663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66" name="Рисунок 6" descr="IMG_20200325_155656.jpg"/>
          <p:cNvPicPr/>
          <p:nvPr/>
        </p:nvPicPr>
        <p:blipFill>
          <a:blip r:embed="rId5" cstate="print"/>
          <a:stretch/>
        </p:blipFill>
        <p:spPr>
          <a:xfrm>
            <a:off x="5867400" y="2514600"/>
            <a:ext cx="2356560" cy="2663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68" name="TextBox 2"/>
          <p:cNvSpPr/>
          <p:nvPr/>
        </p:nvSpPr>
        <p:spPr>
          <a:xfrm>
            <a:off x="3574080" y="714240"/>
            <a:ext cx="23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9" name="TextBox 4"/>
          <p:cNvSpPr/>
          <p:nvPr/>
        </p:nvSpPr>
        <p:spPr>
          <a:xfrm>
            <a:off x="2214720" y="357120"/>
            <a:ext cx="5212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Ресурсное обеспечение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0" name="Скругленный прямоугольник 7"/>
          <p:cNvSpPr/>
          <p:nvPr/>
        </p:nvSpPr>
        <p:spPr>
          <a:xfrm>
            <a:off x="357120" y="1143000"/>
            <a:ext cx="2071080" cy="9280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Материально -технические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1" name="Скругленный прямоугольник 8"/>
          <p:cNvSpPr/>
          <p:nvPr/>
        </p:nvSpPr>
        <p:spPr>
          <a:xfrm>
            <a:off x="357120" y="2428920"/>
            <a:ext cx="2142360" cy="9280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Кадровые</a:t>
            </a: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2" name="Скругленный прямоугольник 9"/>
          <p:cNvSpPr/>
          <p:nvPr/>
        </p:nvSpPr>
        <p:spPr>
          <a:xfrm>
            <a:off x="428760" y="3714840"/>
            <a:ext cx="2142360" cy="913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Информационные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3" name="Скругленный прямоугольник 10"/>
          <p:cNvSpPr/>
          <p:nvPr/>
        </p:nvSpPr>
        <p:spPr>
          <a:xfrm>
            <a:off x="500040" y="5214960"/>
            <a:ext cx="2071080" cy="913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Временные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4" name="Стрелка вправо 11"/>
          <p:cNvSpPr/>
          <p:nvPr/>
        </p:nvSpPr>
        <p:spPr>
          <a:xfrm>
            <a:off x="2786040" y="1500120"/>
            <a:ext cx="977760" cy="285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Стрелка вправо 12"/>
          <p:cNvSpPr/>
          <p:nvPr/>
        </p:nvSpPr>
        <p:spPr>
          <a:xfrm>
            <a:off x="2786040" y="2643120"/>
            <a:ext cx="977760" cy="35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Стрелка вправо 13"/>
          <p:cNvSpPr/>
          <p:nvPr/>
        </p:nvSpPr>
        <p:spPr>
          <a:xfrm>
            <a:off x="2786040" y="3929040"/>
            <a:ext cx="1071000" cy="35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Стрелка вправо 14"/>
          <p:cNvSpPr/>
          <p:nvPr/>
        </p:nvSpPr>
        <p:spPr>
          <a:xfrm>
            <a:off x="2857320" y="5500800"/>
            <a:ext cx="1049040" cy="35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Прямоугольник 15"/>
          <p:cNvSpPr/>
          <p:nvPr/>
        </p:nvSpPr>
        <p:spPr>
          <a:xfrm>
            <a:off x="4143240" y="1214280"/>
            <a:ext cx="4500000" cy="78516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Мультимедийное оборудование,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изготовление печатных материалов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9" name="Прямоугольник 16"/>
          <p:cNvSpPr/>
          <p:nvPr/>
        </p:nvSpPr>
        <p:spPr>
          <a:xfrm>
            <a:off x="4143240" y="2428920"/>
            <a:ext cx="4500000" cy="78516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Воспитатели, музыкальный руководитель, родители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Прямоугольник 17"/>
          <p:cNvSpPr/>
          <p:nvPr/>
        </p:nvSpPr>
        <p:spPr>
          <a:xfrm>
            <a:off x="4143240" y="3643200"/>
            <a:ext cx="4428360" cy="78516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Книги, журналы, интернет-ресурсы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Прямоугольник 18"/>
          <p:cNvSpPr/>
          <p:nvPr/>
        </p:nvSpPr>
        <p:spPr>
          <a:xfrm>
            <a:off x="4143240" y="5214960"/>
            <a:ext cx="4357080" cy="85644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проекта 1 год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Рисунок 1" descr="images (1).jpg"/>
          <p:cNvPicPr/>
          <p:nvPr/>
        </p:nvPicPr>
        <p:blipFill>
          <a:blip r:embed="rId2" cstate="print"/>
          <a:stretch/>
        </p:blipFill>
        <p:spPr>
          <a:xfrm>
            <a:off x="0" y="1800"/>
            <a:ext cx="9143280" cy="6855480"/>
          </a:xfrm>
          <a:prstGeom prst="rect">
            <a:avLst/>
          </a:prstGeom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0040" y="2000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5400" b="1" i="1" strike="noStrike" spc="-1">
                <a:solidFill>
                  <a:srgbClr val="000000"/>
                </a:solidFill>
                <a:latin typeface="Times New Roman"/>
              </a:rPr>
              <a:t>Спасибо за внимание 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" descr="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929160" cy="7314120"/>
          </a:xfrm>
          <a:prstGeom prst="rect">
            <a:avLst/>
          </a:prstGeom>
          <a:ln w="0">
            <a:noFill/>
          </a:ln>
        </p:spPr>
      </p:pic>
      <p:sp>
        <p:nvSpPr>
          <p:cNvPr id="175" name="TextBox 2"/>
          <p:cNvSpPr/>
          <p:nvPr/>
        </p:nvSpPr>
        <p:spPr>
          <a:xfrm>
            <a:off x="1357200" y="157176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TextBox 3"/>
          <p:cNvSpPr/>
          <p:nvPr/>
        </p:nvSpPr>
        <p:spPr>
          <a:xfrm>
            <a:off x="1000080" y="857160"/>
            <a:ext cx="2670480" cy="17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Участники проекта: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воспитанники младшей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группы «Лучики»,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родители, 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педагоги МБДОУ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7" name="TextBox 4"/>
          <p:cNvSpPr/>
          <p:nvPr/>
        </p:nvSpPr>
        <p:spPr>
          <a:xfrm>
            <a:off x="5429160" y="4429080"/>
            <a:ext cx="3714120" cy="23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Место реализации проекта:</a:t>
            </a:r>
            <a:r>
              <a:rPr sz="2000"/>
              <a:t/>
            </a:r>
            <a:br>
              <a:rPr sz="20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МБДОУ «Новокараканский детский   сад»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Вид проекта:</a:t>
            </a:r>
            <a:r>
              <a:rPr sz="1800"/>
              <a:t/>
            </a:r>
            <a:br>
              <a:rPr sz="1800"/>
            </a:b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познавательно-творческий  проект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8" name="Рисунок 9" descr="IMG_20200129_154012.jpg"/>
          <p:cNvPicPr/>
          <p:nvPr/>
        </p:nvPicPr>
        <p:blipFill>
          <a:blip r:embed="rId3" cstate="print"/>
          <a:stretch/>
        </p:blipFill>
        <p:spPr>
          <a:xfrm>
            <a:off x="1440000" y="2736360"/>
            <a:ext cx="2668320" cy="3383280"/>
          </a:xfrm>
          <a:prstGeom prst="rect">
            <a:avLst/>
          </a:prstGeom>
          <a:ln w="38100">
            <a:solidFill>
              <a:srgbClr val="00B050"/>
            </a:solidFill>
            <a:round/>
          </a:ln>
        </p:spPr>
      </p:pic>
      <p:pic>
        <p:nvPicPr>
          <p:cNvPr id="179" name="Рисунок 8" descr="IMG_20200129_154615.jpg"/>
          <p:cNvPicPr/>
          <p:nvPr/>
        </p:nvPicPr>
        <p:blipFill>
          <a:blip r:embed="rId4" cstate="print"/>
          <a:stretch/>
        </p:blipFill>
        <p:spPr>
          <a:xfrm>
            <a:off x="5643720" y="500040"/>
            <a:ext cx="2699280" cy="3599280"/>
          </a:xfrm>
          <a:prstGeom prst="rect">
            <a:avLst/>
          </a:prstGeom>
          <a:ln w="38100">
            <a:solidFill>
              <a:srgbClr val="00B050"/>
            </a:solidFill>
            <a:round/>
          </a:ln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Актуальность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28760" y="1000080"/>
            <a:ext cx="8228880" cy="542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40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Актуальность выбранной темы заключается в том, что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менно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экологическая сказка вызывает эмоциональную отзывчивость, любознательность, единство знаний и переживаний, склонность детей к воображению,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фантазии.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32000" indent="-32400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Экологические сказки – самый доступный способ передачи знаний о явлениях природы и окружающем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мире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32000" indent="-32400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Особенность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экологических сказок заключается в том, что экологическое содержание всегда реально, а фантастические события и образы делают эту реальность увлекательной, хорошо запоминающейся и понятной детям</a:t>
            </a:r>
            <a:r>
              <a:rPr lang="ru-RU" sz="3600" dirty="0">
                <a:latin typeface="Calibri"/>
                <a:ea typeface="Times New Roman"/>
                <a:cs typeface="Times New Roman"/>
              </a:rPr>
              <a:t>.</a:t>
            </a:r>
            <a:endParaRPr lang="ru-RU" sz="36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432000" indent="-32400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</a:rPr>
              <a:t>Организация 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самостоятельной творческой деятельности. </a:t>
            </a:r>
            <a:endParaRPr lang="ru-RU" sz="3600" b="0" strike="noStrike" spc="-1" dirty="0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Экологические сказки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учат думать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о последствиях своих поступков по отношению к окружающему миру, об ответственности за сохранение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ее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богатства и красоты.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" descr="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714960" cy="7314120"/>
          </a:xfrm>
          <a:prstGeom prst="rect">
            <a:avLst/>
          </a:prstGeom>
          <a:ln w="0">
            <a:noFill/>
          </a:ln>
        </p:spPr>
      </p:pic>
      <p:sp>
        <p:nvSpPr>
          <p:cNvPr id="184" name="TextBox 3"/>
          <p:cNvSpPr/>
          <p:nvPr/>
        </p:nvSpPr>
        <p:spPr>
          <a:xfrm>
            <a:off x="3523680" y="2357280"/>
            <a:ext cx="2253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5" name="Прямоугольник 4"/>
          <p:cNvSpPr/>
          <p:nvPr/>
        </p:nvSpPr>
        <p:spPr>
          <a:xfrm>
            <a:off x="357120" y="2357280"/>
            <a:ext cx="8500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86" name="TextBox 5"/>
          <p:cNvSpPr/>
          <p:nvPr/>
        </p:nvSpPr>
        <p:spPr>
          <a:xfrm>
            <a:off x="3500280" y="3286080"/>
            <a:ext cx="178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7" name="TextBox 6"/>
          <p:cNvSpPr/>
          <p:nvPr/>
        </p:nvSpPr>
        <p:spPr>
          <a:xfrm>
            <a:off x="3857760" y="2714760"/>
            <a:ext cx="1400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8" name="Прямоугольник 7"/>
          <p:cNvSpPr/>
          <p:nvPr/>
        </p:nvSpPr>
        <p:spPr>
          <a:xfrm>
            <a:off x="509400" y="2509920"/>
            <a:ext cx="8500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89" name="Прямоугольник 8"/>
          <p:cNvSpPr/>
          <p:nvPr/>
        </p:nvSpPr>
        <p:spPr>
          <a:xfrm>
            <a:off x="662040" y="1285920"/>
            <a:ext cx="8500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0" name="Прямоугольник 9"/>
          <p:cNvSpPr/>
          <p:nvPr/>
        </p:nvSpPr>
        <p:spPr>
          <a:xfrm>
            <a:off x="662040" y="2662200"/>
            <a:ext cx="8500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1" name="Прямоугольник 11"/>
          <p:cNvSpPr/>
          <p:nvPr/>
        </p:nvSpPr>
        <p:spPr>
          <a:xfrm>
            <a:off x="814320" y="2814480"/>
            <a:ext cx="8500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Цель: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3" name="TextBox 19"/>
          <p:cNvSpPr/>
          <p:nvPr/>
        </p:nvSpPr>
        <p:spPr>
          <a:xfrm>
            <a:off x="1785960" y="1428840"/>
            <a:ext cx="9993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Box 20"/>
          <p:cNvSpPr/>
          <p:nvPr/>
        </p:nvSpPr>
        <p:spPr>
          <a:xfrm>
            <a:off x="900000" y="1071720"/>
            <a:ext cx="77400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Формирование интереса детей к природе через экологические сказки.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95" name="Рисунок 21" descr="IMG_20200129_154814.jpg"/>
          <p:cNvPicPr/>
          <p:nvPr/>
        </p:nvPicPr>
        <p:blipFill>
          <a:blip r:embed="rId3" cstate="print"/>
          <a:stretch/>
        </p:blipFill>
        <p:spPr>
          <a:xfrm>
            <a:off x="285840" y="2076120"/>
            <a:ext cx="2591280" cy="2735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196" name="Рисунок 23" descr="IMG_20200129_154834.jpg"/>
          <p:cNvPicPr/>
          <p:nvPr/>
        </p:nvPicPr>
        <p:blipFill>
          <a:blip r:embed="rId4" cstate="print"/>
          <a:stretch/>
        </p:blipFill>
        <p:spPr>
          <a:xfrm>
            <a:off x="2286000" y="2714760"/>
            <a:ext cx="2663280" cy="2735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197" name="Рисунок 24" descr="IMG_20200129_154913.jpg"/>
          <p:cNvPicPr/>
          <p:nvPr/>
        </p:nvPicPr>
        <p:blipFill>
          <a:blip r:embed="rId5" cstate="print"/>
          <a:stretch/>
        </p:blipFill>
        <p:spPr>
          <a:xfrm>
            <a:off x="4286160" y="3214800"/>
            <a:ext cx="2507400" cy="2735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198" name="Рисунок 16" descr="IMG_20200325_154844.jpg"/>
          <p:cNvPicPr/>
          <p:nvPr/>
        </p:nvPicPr>
        <p:blipFill>
          <a:blip r:embed="rId6" cstate="print"/>
          <a:stretch/>
        </p:blipFill>
        <p:spPr>
          <a:xfrm>
            <a:off x="6357960" y="3929040"/>
            <a:ext cx="2627280" cy="270252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00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solidFill>
              <a:srgbClr val="00B050"/>
            </a:solidFill>
          </a:ln>
        </p:spPr>
      </p:pic>
      <p:sp>
        <p:nvSpPr>
          <p:cNvPr id="201" name="TextBox 4"/>
          <p:cNvSpPr/>
          <p:nvPr/>
        </p:nvSpPr>
        <p:spPr>
          <a:xfrm>
            <a:off x="4000320" y="315000"/>
            <a:ext cx="1928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Задачи: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2" name="Прямоугольник 5"/>
          <p:cNvSpPr/>
          <p:nvPr/>
        </p:nvSpPr>
        <p:spPr>
          <a:xfrm>
            <a:off x="214200" y="1214280"/>
            <a:ext cx="7071480" cy="642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Расширять систему элементарных экологических знаний, доступных пониманию дошкольника;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3" name="Прямоугольник 6"/>
          <p:cNvSpPr/>
          <p:nvPr/>
        </p:nvSpPr>
        <p:spPr>
          <a:xfrm>
            <a:off x="1643040" y="2214720"/>
            <a:ext cx="7286040" cy="5709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Прямоугольник 7"/>
          <p:cNvSpPr/>
          <p:nvPr/>
        </p:nvSpPr>
        <p:spPr>
          <a:xfrm>
            <a:off x="214200" y="3071880"/>
            <a:ext cx="7000200" cy="528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Привлечь внимания детей к экологическим проблемам​ окружающей ​ природы через сказки;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205" name="Прямоугольник 12"/>
          <p:cNvSpPr/>
          <p:nvPr/>
        </p:nvSpPr>
        <p:spPr>
          <a:xfrm>
            <a:off x="1571760" y="3857760"/>
            <a:ext cx="7286040" cy="5709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Воспитывать бережное и заботливое отношение к природе;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6" name="Прямоугольник 13"/>
          <p:cNvSpPr/>
          <p:nvPr/>
        </p:nvSpPr>
        <p:spPr>
          <a:xfrm>
            <a:off x="214200" y="4714920"/>
            <a:ext cx="6928920" cy="713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Укреплять сотрудничество педагогов ​ ДОУ с родителями;</a:t>
            </a:r>
            <a:endParaRPr lang="ru-RU" sz="2000" b="0" strike="noStrike" spc="-1">
              <a:latin typeface="Times New Roman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643040" y="2340000"/>
            <a:ext cx="698400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latin typeface="Times New Roman"/>
              </a:rPr>
              <a:t>Создать условия для познавательно- творческой деятельности.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0" y="-357120"/>
            <a:ext cx="9429120" cy="7214400"/>
          </a:xfrm>
          <a:prstGeom prst="rect">
            <a:avLst/>
          </a:prstGeom>
          <a:ln w="0">
            <a:noFill/>
          </a:ln>
        </p:spPr>
      </p:pic>
      <p:sp>
        <p:nvSpPr>
          <p:cNvPr id="209" name="Стрелка вправо 2"/>
          <p:cNvSpPr/>
          <p:nvPr/>
        </p:nvSpPr>
        <p:spPr>
          <a:xfrm>
            <a:off x="785880" y="571320"/>
            <a:ext cx="8357400" cy="2856960"/>
          </a:xfrm>
          <a:prstGeom prst="rightArrow">
            <a:avLst>
              <a:gd name="adj1" fmla="val 50000"/>
              <a:gd name="adj2" fmla="val 49461"/>
            </a:avLst>
          </a:prstGeom>
          <a:solidFill>
            <a:srgbClr val="92D050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Овал 3"/>
          <p:cNvSpPr/>
          <p:nvPr/>
        </p:nvSpPr>
        <p:spPr>
          <a:xfrm>
            <a:off x="928800" y="1428840"/>
            <a:ext cx="2499480" cy="1213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Подготови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тельный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1" name="Овал 4"/>
          <p:cNvSpPr/>
          <p:nvPr/>
        </p:nvSpPr>
        <p:spPr>
          <a:xfrm>
            <a:off x="3571920" y="1357200"/>
            <a:ext cx="2571120" cy="12852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Основной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2" name="Овал 5"/>
          <p:cNvSpPr/>
          <p:nvPr/>
        </p:nvSpPr>
        <p:spPr>
          <a:xfrm>
            <a:off x="6215040" y="1428840"/>
            <a:ext cx="2571120" cy="1213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Итоговый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3" name="TextBox 6"/>
          <p:cNvSpPr/>
          <p:nvPr/>
        </p:nvSpPr>
        <p:spPr>
          <a:xfrm>
            <a:off x="1428840" y="0"/>
            <a:ext cx="7996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Этапы реализации проекта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4" name="Рисунок 7" descr="IMG_20200129_153820.jpg"/>
          <p:cNvPicPr/>
          <p:nvPr/>
        </p:nvPicPr>
        <p:blipFill>
          <a:blip r:embed="rId3" cstate="print"/>
          <a:stretch/>
        </p:blipFill>
        <p:spPr>
          <a:xfrm>
            <a:off x="428760" y="3143160"/>
            <a:ext cx="2433240" cy="3023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15" name="Рисунок 9" descr="IMG_20200325_155449.jpg"/>
          <p:cNvPicPr/>
          <p:nvPr/>
        </p:nvPicPr>
        <p:blipFill>
          <a:blip r:embed="rId4" cstate="print"/>
          <a:stretch/>
        </p:blipFill>
        <p:spPr>
          <a:xfrm>
            <a:off x="3214800" y="3429000"/>
            <a:ext cx="2507040" cy="3023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pic>
        <p:nvPicPr>
          <p:cNvPr id="216" name="Рисунок 10" descr="IMG_20200320_105013.jpg"/>
          <p:cNvPicPr/>
          <p:nvPr/>
        </p:nvPicPr>
        <p:blipFill>
          <a:blip r:embed="rId5" cstate="print"/>
          <a:stretch/>
        </p:blipFill>
        <p:spPr>
          <a:xfrm>
            <a:off x="6000840" y="3643200"/>
            <a:ext cx="2571120" cy="302328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5" descr="images (1)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57160" y="214200"/>
            <a:ext cx="7771680" cy="99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Подготовительный этап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457200" y="1066800"/>
            <a:ext cx="8500320" cy="47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 Сбор информационного материала, методик и технологий по теме проекта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 Создание условий для творческой, познавательно-экспериментальной деятельности по теме проекта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Составление плана мероприятий по организации детской деятельности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,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8000" spc="-1" dirty="0">
                <a:solidFill>
                  <a:srgbClr val="000000"/>
                </a:solidFill>
                <a:latin typeface="Times New Roman"/>
                <a:ea typeface="Microsoft YaHei"/>
              </a:rPr>
              <a:t>П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одбор 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необходимого материала,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стихотворений, загадок, дидактических игр оборудования и 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атрибутов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8000" spc="-1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</a:rPr>
              <a:t>роведение </a:t>
            </a: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бесед и консультаций с родителями,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нацеленных заинтересовать актуальностью данной темы.</a:t>
            </a:r>
            <a:endParaRPr lang="ru-RU" sz="8000" b="0" strike="noStrike" spc="-1" dirty="0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ru-RU" sz="8000" b="0" strike="noStrike" spc="-1" dirty="0"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sz="3200" dirty="0"/>
              <a:t/>
            </a:r>
            <a:br>
              <a:rPr sz="3200" dirty="0"/>
            </a:br>
            <a:r>
              <a:rPr lang="ru-RU" sz="3200" b="0" strike="noStrike" spc="-1" dirty="0">
                <a:solidFill>
                  <a:srgbClr val="8B8B8B"/>
                </a:solidFill>
                <a:latin typeface="Calibri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21" name="Содержимое 17" descr="IMG_20200325_155656.jpg"/>
          <p:cNvPicPr/>
          <p:nvPr/>
        </p:nvPicPr>
        <p:blipFill>
          <a:blip r:embed="rId2" cstate="print"/>
          <a:stretch/>
        </p:blipFill>
        <p:spPr>
          <a:xfrm>
            <a:off x="2874240" y="1600200"/>
            <a:ext cx="3394800" cy="45252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C:\Users\ррррр\Downloads\images (1).jpg"/>
          <p:cNvPicPr/>
          <p:nvPr/>
        </p:nvPicPr>
        <p:blipFill>
          <a:blip r:embed="rId3" cstate="print"/>
          <a:stretch/>
        </p:blipFill>
        <p:spPr>
          <a:xfrm>
            <a:off x="720" y="0"/>
            <a:ext cx="9143280" cy="707148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sp>
        <p:nvSpPr>
          <p:cNvPr id="223" name="Овал 7"/>
          <p:cNvSpPr/>
          <p:nvPr/>
        </p:nvSpPr>
        <p:spPr>
          <a:xfrm rot="19059600">
            <a:off x="141840" y="254880"/>
            <a:ext cx="2329200" cy="1323360"/>
          </a:xfrm>
          <a:prstGeom prst="ellipse">
            <a:avLst/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Основной этап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4" name="Стрелка вниз 11"/>
          <p:cNvSpPr/>
          <p:nvPr/>
        </p:nvSpPr>
        <p:spPr>
          <a:xfrm rot="20987400">
            <a:off x="1028520" y="1868400"/>
            <a:ext cx="428040" cy="1061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Стрелка вниз 12"/>
          <p:cNvSpPr/>
          <p:nvPr/>
        </p:nvSpPr>
        <p:spPr>
          <a:xfrm rot="18730800">
            <a:off x="2679840" y="1118880"/>
            <a:ext cx="413640" cy="2136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Скругленный прямоугольник 14"/>
          <p:cNvSpPr/>
          <p:nvPr/>
        </p:nvSpPr>
        <p:spPr>
          <a:xfrm rot="20696400">
            <a:off x="376560" y="3071880"/>
            <a:ext cx="2333880" cy="1011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Работа с родителями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7" name="Скругленный прямоугольник 15"/>
          <p:cNvSpPr/>
          <p:nvPr/>
        </p:nvSpPr>
        <p:spPr>
          <a:xfrm rot="19464000">
            <a:off x="3250440" y="2927880"/>
            <a:ext cx="2043000" cy="1024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Работа с педагогическим коллективом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28" name="Скругленный прямоугольник 16"/>
          <p:cNvSpPr/>
          <p:nvPr/>
        </p:nvSpPr>
        <p:spPr>
          <a:xfrm rot="17558400">
            <a:off x="3491280" y="614160"/>
            <a:ext cx="1999440" cy="10033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Работа с  детьми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29" name="Рисунок 19" descr="IMG_20200325_161215.jpg"/>
          <p:cNvPicPr/>
          <p:nvPr/>
        </p:nvPicPr>
        <p:blipFill>
          <a:blip r:embed="rId4" cstate="print"/>
          <a:stretch/>
        </p:blipFill>
        <p:spPr>
          <a:xfrm>
            <a:off x="5820480" y="282960"/>
            <a:ext cx="2180520" cy="2765040"/>
          </a:xfrm>
          <a:prstGeom prst="rect">
            <a:avLst/>
          </a:prstGeom>
          <a:ln w="57150">
            <a:solidFill>
              <a:srgbClr val="00B050"/>
            </a:solidFill>
            <a:round/>
          </a:ln>
        </p:spPr>
      </p:pic>
      <p:sp>
        <p:nvSpPr>
          <p:cNvPr id="230" name="Стрелка вниз 20"/>
          <p:cNvSpPr/>
          <p:nvPr/>
        </p:nvSpPr>
        <p:spPr>
          <a:xfrm rot="16803600">
            <a:off x="2989080" y="58320"/>
            <a:ext cx="428040" cy="1061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Рисунок 13" descr="20230531_075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343400"/>
            <a:ext cx="1885950" cy="25146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233" name="Picture 2" descr="C:\Users\ррррр\Downloads\images (1).jpg"/>
          <p:cNvPicPr/>
          <p:nvPr/>
        </p:nvPicPr>
        <p:blipFill>
          <a:blip r:embed="rId2" cstate="print"/>
          <a:stretch/>
        </p:blipFill>
        <p:spPr>
          <a:xfrm>
            <a:off x="72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34" name="TextBox 4"/>
          <p:cNvSpPr/>
          <p:nvPr/>
        </p:nvSpPr>
        <p:spPr>
          <a:xfrm>
            <a:off x="2143080" y="214200"/>
            <a:ext cx="5339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Работа с родителями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5" name="TextBox 6"/>
          <p:cNvSpPr/>
          <p:nvPr/>
        </p:nvSpPr>
        <p:spPr>
          <a:xfrm>
            <a:off x="720000" y="900000"/>
            <a:ext cx="7500240" cy="516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Изготовление поделок из природного материала «Дары осени»;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Консультации «Как подружить ребенка с книгой», «Роль сказки в развитии и воспитании дошкольников»;Воспитание трудолюбия, послушания и ответственности через сказку», «Как выбрать полезную сказку для малыша»;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Участие родителей в изготовлении наглядных пособий ​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(альбомы Экологических сказок: ​ «Кто живёт в муравейнике», «Как кустарники с деревьями поссорились», «Могучая травинка», «История одной капельки», «Знакомство с грибами», «Храбрый опенок», «Нет места мусору», «Все живое нуждается в воде», «Одуванчик», «Сказка о маленьком кедре»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Оформление родительского уголка на летний период по теме «Почитайте наши сказочки» (еженедельная смена экологической сказки на стенде).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Анкетирование родителей «Экологическое образование в семье и ДОУ».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Экологическая акция «Птичий домик»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579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Актуальность</vt:lpstr>
      <vt:lpstr>Цель:</vt:lpstr>
      <vt:lpstr>Презентация PowerPoint</vt:lpstr>
      <vt:lpstr>Презентация PowerPoint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Наталья</dc:creator>
  <dc:description/>
  <cp:lastModifiedBy>Lenovo</cp:lastModifiedBy>
  <cp:revision>86</cp:revision>
  <dcterms:created xsi:type="dcterms:W3CDTF">2020-01-24T07:00:05Z</dcterms:created>
  <dcterms:modified xsi:type="dcterms:W3CDTF">2023-06-04T15:14:37Z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